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5" r:id="rId7"/>
    <p:sldId id="266" r:id="rId8"/>
    <p:sldId id="261" r:id="rId9"/>
    <p:sldId id="267" r:id="rId10"/>
    <p:sldId id="268" r:id="rId11"/>
    <p:sldId id="262" r:id="rId12"/>
    <p:sldId id="269" r:id="rId13"/>
    <p:sldId id="263" r:id="rId14"/>
    <p:sldId id="264" r:id="rId1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2" autoAdjust="0"/>
    <p:restoredTop sz="94598" autoAdjust="0"/>
  </p:normalViewPr>
  <p:slideViewPr>
    <p:cSldViewPr snapToGrid="0" snapToObjects="1">
      <p:cViewPr varScale="1">
        <p:scale>
          <a:sx n="81" d="100"/>
          <a:sy n="81" d="100"/>
        </p:scale>
        <p:origin x="1498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‹N›</a:t>
            </a:fld>
            <a:endParaRPr lang="en-US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DA8B73BA-35D6-4315-BB4A-38030BD82372}"/>
              </a:ext>
            </a:extLst>
          </p:cNvPr>
          <p:cNvSpPr txBox="1"/>
          <p:nvPr userDrawn="1"/>
        </p:nvSpPr>
        <p:spPr>
          <a:xfrm>
            <a:off x="0" y="0"/>
            <a:ext cx="4998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>
                    <a:lumMod val="65000"/>
                  </a:schemeClr>
                </a:solidFill>
              </a:rPr>
              <a:t>Documento riservato – Ing. Jacopo Fumanti Petrini</a:t>
            </a:r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‹N›</a:t>
            </a:fld>
            <a:endParaRPr lang="en-US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FCC189D7-EBEC-47B2-814E-9C6FEFE6E540}"/>
              </a:ext>
            </a:extLst>
          </p:cNvPr>
          <p:cNvSpPr txBox="1"/>
          <p:nvPr userDrawn="1"/>
        </p:nvSpPr>
        <p:spPr>
          <a:xfrm>
            <a:off x="0" y="0"/>
            <a:ext cx="4998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>
                    <a:lumMod val="65000"/>
                  </a:schemeClr>
                </a:solidFill>
              </a:rPr>
              <a:t>Documento riservato – Ing. Jacopo Fumanti Petrini</a:t>
            </a:r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10/22/2025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dirty="0"/>
              <a:t>Turbine Casing – CFD &amp; FEM Combined Analysis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/>
              <a:t>Ing. </a:t>
            </a:r>
            <a:r>
              <a:rPr dirty="0"/>
              <a:t>Jacopo </a:t>
            </a:r>
            <a:r>
              <a:rPr lang="it-IT" dirty="0"/>
              <a:t>Fumanti Petrini</a:t>
            </a:r>
            <a:endParaRPr dirty="0"/>
          </a:p>
          <a:p>
            <a:r>
              <a:rPr dirty="0"/>
              <a:t>Software used: Siemens NX </a:t>
            </a:r>
            <a:r>
              <a:rPr dirty="0" err="1"/>
              <a:t>Simcenter</a:t>
            </a:r>
            <a:r>
              <a:rPr dirty="0"/>
              <a:t> | Ansys 2025 R1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F1649C0E-1544-4EDA-8C2B-021934B79D53}"/>
              </a:ext>
            </a:extLst>
          </p:cNvPr>
          <p:cNvSpPr txBox="1"/>
          <p:nvPr/>
        </p:nvSpPr>
        <p:spPr>
          <a:xfrm>
            <a:off x="292231" y="6381946"/>
            <a:ext cx="56645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The turbine </a:t>
            </a:r>
            <a:r>
              <a:rPr lang="it-IT" dirty="0" err="1"/>
              <a:t>casing</a:t>
            </a:r>
            <a:r>
              <a:rPr lang="it-IT" dirty="0"/>
              <a:t> </a:t>
            </a:r>
            <a:r>
              <a:rPr lang="it-IT" dirty="0" err="1"/>
              <a:t>should</a:t>
            </a:r>
            <a:r>
              <a:rPr lang="it-IT" dirty="0"/>
              <a:t> be </a:t>
            </a:r>
            <a:r>
              <a:rPr lang="it-IT" dirty="0" err="1"/>
              <a:t>considered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a scale model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FEM Setup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1A534F37-27CD-4ACB-AD71-985EBBED9E7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1125996"/>
            <a:ext cx="6329959" cy="2418474"/>
          </a:xfrm>
          <a:prstGeom prst="rect">
            <a:avLst/>
          </a:prstGeom>
        </p:spPr>
      </p:pic>
      <p:sp>
        <p:nvSpPr>
          <p:cNvPr id="8" name="TextBox 4">
            <a:extLst>
              <a:ext uri="{FF2B5EF4-FFF2-40B4-BE49-F238E27FC236}">
                <a16:creationId xmlns:a16="http://schemas.microsoft.com/office/drawing/2014/main" id="{EEF3AE11-1D2F-414D-9E92-517C256874AE}"/>
              </a:ext>
            </a:extLst>
          </p:cNvPr>
          <p:cNvSpPr txBox="1"/>
          <p:nvPr/>
        </p:nvSpPr>
        <p:spPr>
          <a:xfrm>
            <a:off x="1435467" y="3544470"/>
            <a:ext cx="4399346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400"/>
            </a:pPr>
            <a:r>
              <a:rPr lang="en-US" dirty="0"/>
              <a:t>1000 N forces applied at casing outer surface – Front view</a:t>
            </a:r>
            <a:endParaRPr sz="1400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FBE2BBED-9C14-40DA-A8AD-4ED5AC4D305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708051" y="3869030"/>
            <a:ext cx="6329959" cy="2418473"/>
          </a:xfrm>
          <a:prstGeom prst="rect">
            <a:avLst/>
          </a:prstGeom>
        </p:spPr>
      </p:pic>
      <p:sp>
        <p:nvSpPr>
          <p:cNvPr id="6" name="TextBox 4">
            <a:extLst>
              <a:ext uri="{FF2B5EF4-FFF2-40B4-BE49-F238E27FC236}">
                <a16:creationId xmlns:a16="http://schemas.microsoft.com/office/drawing/2014/main" id="{470F89EC-0B18-48B8-8029-F45F3DC1C1B2}"/>
              </a:ext>
            </a:extLst>
          </p:cNvPr>
          <p:cNvSpPr txBox="1"/>
          <p:nvPr/>
        </p:nvSpPr>
        <p:spPr>
          <a:xfrm>
            <a:off x="4143518" y="6293297"/>
            <a:ext cx="4270913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400"/>
            </a:pPr>
            <a:r>
              <a:rPr lang="en-US" dirty="0"/>
              <a:t>1000 N forces applied at casing outer surface – Top view</a:t>
            </a:r>
            <a:endParaRPr sz="1400" dirty="0"/>
          </a:p>
        </p:txBody>
      </p:sp>
    </p:spTree>
    <p:extLst>
      <p:ext uri="{BB962C8B-B14F-4D97-AF65-F5344CB8AC3E}">
        <p14:creationId xmlns:p14="http://schemas.microsoft.com/office/powerpoint/2010/main" val="23685018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dirty="0"/>
              <a:t>FEM Results – Equivalent Stress (von Mises)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/>
              <a:t>Maximum equivalent stress: 6.91 MPa</a:t>
            </a:r>
          </a:p>
          <a:p>
            <a:r>
              <a:rPr dirty="0"/>
              <a:t>Stress concentration observed near the fixed flange and load application points.</a:t>
            </a:r>
          </a:p>
          <a:p>
            <a:r>
              <a:rPr dirty="0"/>
              <a:t>Structural integrity verified with high safety margin.</a:t>
            </a:r>
          </a:p>
          <a:p>
            <a:r>
              <a:rPr dirty="0"/>
              <a:t>Deformation negligible under the applied load (quasi-rigid behavior).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>
            <a:extLst>
              <a:ext uri="{FF2B5EF4-FFF2-40B4-BE49-F238E27FC236}">
                <a16:creationId xmlns:a16="http://schemas.microsoft.com/office/drawing/2014/main" id="{1A534F37-27CD-4ACB-AD71-985EBBED9E7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2075704"/>
            <a:ext cx="5156462" cy="2669865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FBE2BBED-9C14-40DA-A8AD-4ED5AC4D305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986865" y="2075356"/>
            <a:ext cx="5157135" cy="2670213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0CC2DD7F-D679-42F2-BB64-84E104E9B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 fontScale="90000"/>
          </a:bodyPr>
          <a:lstStyle/>
          <a:p>
            <a:r>
              <a:rPr dirty="0"/>
              <a:t>FEM Results – Equivalent Stress (von Mises)</a:t>
            </a:r>
          </a:p>
        </p:txBody>
      </p:sp>
      <p:sp>
        <p:nvSpPr>
          <p:cNvPr id="10" name="TextBox 6">
            <a:extLst>
              <a:ext uri="{FF2B5EF4-FFF2-40B4-BE49-F238E27FC236}">
                <a16:creationId xmlns:a16="http://schemas.microsoft.com/office/drawing/2014/main" id="{34FEEF67-0A55-47DC-BD34-CB10FBFC8AFC}"/>
              </a:ext>
            </a:extLst>
          </p:cNvPr>
          <p:cNvSpPr txBox="1"/>
          <p:nvPr/>
        </p:nvSpPr>
        <p:spPr>
          <a:xfrm>
            <a:off x="782425" y="5322526"/>
            <a:ext cx="7904375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400"/>
            </a:pPr>
            <a:r>
              <a:rPr sz="1400" dirty="0"/>
              <a:t>The FEM analysis simulated a 1000 N load applied at both inlet and outlet flanges.</a:t>
            </a:r>
          </a:p>
          <a:p>
            <a:r>
              <a:rPr sz="1400" dirty="0"/>
              <a:t>Maximum stress: 6.9 MPa (at the flange connection).</a:t>
            </a:r>
          </a:p>
          <a:p>
            <a:r>
              <a:rPr sz="1400" dirty="0"/>
              <a:t>The structure remains well below typical material yield limits, confirming design robustness.</a:t>
            </a:r>
          </a:p>
        </p:txBody>
      </p:sp>
    </p:spTree>
    <p:extLst>
      <p:ext uri="{BB962C8B-B14F-4D97-AF65-F5344CB8AC3E}">
        <p14:creationId xmlns:p14="http://schemas.microsoft.com/office/powerpoint/2010/main" val="14070505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Discussion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dirty="0"/>
              <a:t>CFD and FEM analyses confirm the robustness and flow efficiency of the casing design.</a:t>
            </a:r>
          </a:p>
          <a:p>
            <a:r>
              <a:rPr dirty="0"/>
              <a:t>Airflow is well-distributed, with minimal recirculation effects.</a:t>
            </a:r>
          </a:p>
          <a:p>
            <a:r>
              <a:rPr dirty="0"/>
              <a:t>Structural stresses remain well within allowable limits.</a:t>
            </a:r>
          </a:p>
          <a:p>
            <a:r>
              <a:rPr dirty="0"/>
              <a:t>Combined simulation approach demonstrates design feasibility and readiness for prototyping.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Conclusions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dirty="0"/>
              <a:t>The turbine casing geometry shows good aerodynamic and structural behavior.</a:t>
            </a:r>
          </a:p>
          <a:p>
            <a:r>
              <a:rPr dirty="0"/>
              <a:t>CFD analysis confirms proper flow acceleration and guidance.</a:t>
            </a:r>
          </a:p>
          <a:p>
            <a:r>
              <a:rPr dirty="0"/>
              <a:t>FEM results demonstrate low stress levels and excellent mechanical reliability.</a:t>
            </a:r>
          </a:p>
          <a:p>
            <a:r>
              <a:rPr dirty="0"/>
              <a:t>Further improvements could focus on optimizing the curvature for smoother flow transitions.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0A7F8621-1986-46B4-9961-67C99DD67A1A}"/>
              </a:ext>
            </a:extLst>
          </p:cNvPr>
          <p:cNvSpPr txBox="1"/>
          <p:nvPr/>
        </p:nvSpPr>
        <p:spPr>
          <a:xfrm>
            <a:off x="292231" y="6381946"/>
            <a:ext cx="56645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The turbine </a:t>
            </a:r>
            <a:r>
              <a:rPr lang="it-IT" dirty="0" err="1"/>
              <a:t>casing</a:t>
            </a:r>
            <a:r>
              <a:rPr lang="it-IT" dirty="0"/>
              <a:t> </a:t>
            </a:r>
            <a:r>
              <a:rPr lang="it-IT" dirty="0" err="1"/>
              <a:t>should</a:t>
            </a:r>
            <a:r>
              <a:rPr lang="it-IT" dirty="0"/>
              <a:t> be </a:t>
            </a:r>
            <a:r>
              <a:rPr lang="it-IT" dirty="0" err="1"/>
              <a:t>considered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a scale model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Objective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dirty="0"/>
              <a:t>Evaluate the aerodynamic and structural performance of a turbine casing.</a:t>
            </a:r>
          </a:p>
          <a:p>
            <a:r>
              <a:rPr dirty="0"/>
              <a:t>Perform a CFD simulation to analyze the internal air velocity field.</a:t>
            </a:r>
          </a:p>
          <a:p>
            <a:r>
              <a:rPr dirty="0"/>
              <a:t>Carry out a FEM (static structural) analysis to assess stress distribution under loading conditions.</a:t>
            </a:r>
          </a:p>
          <a:p>
            <a:r>
              <a:rPr dirty="0"/>
              <a:t>Identify possible design optimizations for improved efficiency and reliability.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37D8D351-0140-4917-A613-D4D8A25DA6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927" t="20822" r="28721" b="4905"/>
          <a:stretch/>
        </p:blipFill>
        <p:spPr>
          <a:xfrm>
            <a:off x="5476973" y="3173595"/>
            <a:ext cx="3667027" cy="368440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Geometry and Model Description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dirty="0"/>
              <a:t>The component analyzed represents the volute casing of a small turbine stage.</a:t>
            </a:r>
          </a:p>
          <a:p>
            <a:r>
              <a:rPr dirty="0"/>
              <a:t>CAD geometry modeled in Siemens NX and imported into Ansys 2025 R1 for structural validation.</a:t>
            </a:r>
          </a:p>
          <a:p>
            <a:r>
              <a:rPr lang="it-IT" dirty="0" err="1"/>
              <a:t>Casing</a:t>
            </a:r>
            <a:r>
              <a:rPr lang="it-IT" dirty="0"/>
              <a:t> m</a:t>
            </a:r>
            <a:r>
              <a:rPr dirty="0" err="1"/>
              <a:t>aterial</a:t>
            </a:r>
            <a:r>
              <a:rPr dirty="0"/>
              <a:t>: </a:t>
            </a:r>
            <a:r>
              <a:rPr lang="it-IT" dirty="0"/>
              <a:t>Steel</a:t>
            </a:r>
            <a:endParaRPr dirty="0"/>
          </a:p>
          <a:p>
            <a:r>
              <a:rPr dirty="0"/>
              <a:t>The casing features:</a:t>
            </a:r>
            <a:endParaRPr lang="it-IT" dirty="0"/>
          </a:p>
          <a:p>
            <a:pPr lvl="1"/>
            <a:r>
              <a:rPr dirty="0"/>
              <a:t>Tangential inlet</a:t>
            </a:r>
            <a:endParaRPr lang="it-IT" dirty="0"/>
          </a:p>
          <a:p>
            <a:pPr lvl="1"/>
            <a:r>
              <a:rPr lang="it-IT" dirty="0" err="1"/>
              <a:t>Gradual</a:t>
            </a:r>
            <a:r>
              <a:rPr lang="it-IT" dirty="0"/>
              <a:t> cross-</a:t>
            </a:r>
            <a:r>
              <a:rPr lang="it-IT" dirty="0" err="1"/>
              <a:t>section</a:t>
            </a:r>
            <a:r>
              <a:rPr lang="it-IT" dirty="0"/>
              <a:t> </a:t>
            </a:r>
            <a:r>
              <a:rPr lang="it-IT" dirty="0" err="1"/>
              <a:t>reduction</a:t>
            </a:r>
            <a:endParaRPr lang="it-IT" dirty="0"/>
          </a:p>
          <a:p>
            <a:pPr lvl="1"/>
            <a:r>
              <a:rPr lang="en-US" dirty="0"/>
              <a:t>Outlet flange for turbine connection</a:t>
            </a: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CFD Setup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dirty="0"/>
              <a:t>Fluid: Air (ideal gas)</a:t>
            </a:r>
          </a:p>
          <a:p>
            <a:r>
              <a:rPr dirty="0"/>
              <a:t>Flow type: Steady-state, incompressible</a:t>
            </a:r>
          </a:p>
          <a:p>
            <a:r>
              <a:rPr dirty="0"/>
              <a:t>Boundary conditions:  </a:t>
            </a:r>
            <a:endParaRPr lang="it-IT" dirty="0"/>
          </a:p>
          <a:p>
            <a:pPr lvl="1"/>
            <a:r>
              <a:rPr dirty="0"/>
              <a:t>Inlet: Velocity 30 m/s (approx.)</a:t>
            </a:r>
            <a:endParaRPr lang="it-IT" dirty="0"/>
          </a:p>
          <a:p>
            <a:pPr lvl="1"/>
            <a:r>
              <a:rPr dirty="0"/>
              <a:t>Outlet: Static pressure = 0 Pa</a:t>
            </a:r>
          </a:p>
          <a:p>
            <a:r>
              <a:rPr dirty="0"/>
              <a:t>Turbulence model: Standard k–ε</a:t>
            </a:r>
          </a:p>
          <a:p>
            <a:r>
              <a:rPr dirty="0"/>
              <a:t>Mesh: Hybrid tetrahedral with boundary layer refinement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CFD Results – Velocity Field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dirty="0"/>
              <a:t>Velocity range: 1.5 – 30 m/s.</a:t>
            </a:r>
          </a:p>
          <a:p>
            <a:r>
              <a:rPr dirty="0"/>
              <a:t>Flow acceleration observed along the curved volute.</a:t>
            </a:r>
          </a:p>
          <a:p>
            <a:r>
              <a:rPr dirty="0"/>
              <a:t>High-velocity region near outlet → good flow guidance.</a:t>
            </a:r>
          </a:p>
          <a:p>
            <a:r>
              <a:rPr dirty="0"/>
              <a:t>Low-velocity recirculation zones visible near the inlet curvature.</a:t>
            </a:r>
          </a:p>
          <a:p>
            <a:r>
              <a:rPr dirty="0"/>
              <a:t>CFD confirms the casing ensures smooth air delivery toward the turbine inlet.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2dae4de2-787d-46db-bbf9-4ad34840632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607" y="987875"/>
            <a:ext cx="9159213" cy="54305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CFD </a:t>
            </a:r>
            <a:r>
              <a:rPr lang="it-IT" dirty="0" err="1"/>
              <a:t>Results</a:t>
            </a:r>
            <a:r>
              <a:rPr lang="it-IT" dirty="0"/>
              <a:t> – </a:t>
            </a:r>
            <a:r>
              <a:rPr lang="it-IT" dirty="0" err="1"/>
              <a:t>Velocity</a:t>
            </a:r>
            <a:r>
              <a:rPr lang="it-IT" dirty="0"/>
              <a:t> Field</a:t>
            </a:r>
            <a:endParaRPr dirty="0"/>
          </a:p>
        </p:txBody>
      </p:sp>
      <p:sp>
        <p:nvSpPr>
          <p:cNvPr id="5" name="TextBox 4"/>
          <p:cNvSpPr txBox="1"/>
          <p:nvPr/>
        </p:nvSpPr>
        <p:spPr>
          <a:xfrm>
            <a:off x="457200" y="6321752"/>
            <a:ext cx="7158113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400"/>
            </a:pPr>
            <a:r>
              <a:rPr sz="1400" dirty="0"/>
              <a:t>CFD analysis shows the air velocity distribution within the turbine casing.</a:t>
            </a:r>
          </a:p>
          <a:p>
            <a:r>
              <a:rPr sz="1400" dirty="0"/>
              <a:t>The flow enters tangentially, accelerating along the spiral path, with a peak velocity of 30.6 m/s.</a:t>
            </a:r>
          </a:p>
        </p:txBody>
      </p:sp>
    </p:spTree>
    <p:extLst>
      <p:ext uri="{BB962C8B-B14F-4D97-AF65-F5344CB8AC3E}">
        <p14:creationId xmlns:p14="http://schemas.microsoft.com/office/powerpoint/2010/main" val="5164489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-7607" y="1266733"/>
            <a:ext cx="9159213" cy="487285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CFD </a:t>
            </a:r>
            <a:r>
              <a:rPr lang="it-IT" dirty="0" err="1"/>
              <a:t>Results</a:t>
            </a:r>
            <a:r>
              <a:rPr lang="it-IT" dirty="0"/>
              <a:t> – </a:t>
            </a:r>
            <a:r>
              <a:rPr lang="it-IT" dirty="0" err="1"/>
              <a:t>Velocity</a:t>
            </a:r>
            <a:r>
              <a:rPr lang="it-IT" dirty="0"/>
              <a:t> Field</a:t>
            </a:r>
            <a:endParaRPr dirty="0"/>
          </a:p>
        </p:txBody>
      </p:sp>
      <p:sp>
        <p:nvSpPr>
          <p:cNvPr id="5" name="TextBox 4"/>
          <p:cNvSpPr txBox="1"/>
          <p:nvPr/>
        </p:nvSpPr>
        <p:spPr>
          <a:xfrm>
            <a:off x="457200" y="6321752"/>
            <a:ext cx="7158113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400"/>
            </a:pPr>
            <a:r>
              <a:rPr sz="1400" dirty="0"/>
              <a:t>CFD analysis shows the air velocity distribution within the turbine casing.</a:t>
            </a:r>
          </a:p>
          <a:p>
            <a:r>
              <a:rPr sz="1400" dirty="0"/>
              <a:t>The flow enters tangentially, accelerating along the spiral path, with a peak velocity of 30.6 m/s.</a:t>
            </a:r>
          </a:p>
        </p:txBody>
      </p:sp>
    </p:spTree>
    <p:extLst>
      <p:ext uri="{BB962C8B-B14F-4D97-AF65-F5344CB8AC3E}">
        <p14:creationId xmlns:p14="http://schemas.microsoft.com/office/powerpoint/2010/main" val="29265123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FEM Setup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/>
              <a:t>Material: </a:t>
            </a:r>
            <a:r>
              <a:rPr lang="it-IT" dirty="0"/>
              <a:t>Steel</a:t>
            </a:r>
            <a:r>
              <a:rPr dirty="0"/>
              <a:t> (E = </a:t>
            </a:r>
            <a:r>
              <a:rPr lang="it-IT" dirty="0"/>
              <a:t>207</a:t>
            </a:r>
            <a:r>
              <a:rPr dirty="0"/>
              <a:t> </a:t>
            </a:r>
            <a:r>
              <a:rPr dirty="0" err="1"/>
              <a:t>GPa</a:t>
            </a:r>
            <a:r>
              <a:rPr dirty="0"/>
              <a:t>, ν = 0.33)</a:t>
            </a:r>
          </a:p>
          <a:p>
            <a:r>
              <a:rPr dirty="0"/>
              <a:t>Boundary conditions:</a:t>
            </a:r>
            <a:endParaRPr lang="it-IT" dirty="0"/>
          </a:p>
          <a:p>
            <a:pPr lvl="1"/>
            <a:r>
              <a:rPr dirty="0"/>
              <a:t>Fixed support at mounting flange.</a:t>
            </a:r>
            <a:endParaRPr lang="it-IT" dirty="0"/>
          </a:p>
          <a:p>
            <a:pPr lvl="1"/>
            <a:r>
              <a:rPr dirty="0"/>
              <a:t>Two 1000 N forces applied at casing outer surface to simulate pressure load.</a:t>
            </a:r>
          </a:p>
          <a:p>
            <a:r>
              <a:rPr dirty="0"/>
              <a:t>Mesh: Tetrahedral solid elements with local refinement in high-stress regions.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FEM Setup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1A534F37-27CD-4ACB-AD71-985EBBED9E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82186"/>
            <a:ext cx="9144000" cy="3493628"/>
          </a:xfrm>
          <a:prstGeom prst="rect">
            <a:avLst/>
          </a:prstGeom>
        </p:spPr>
      </p:pic>
      <p:sp>
        <p:nvSpPr>
          <p:cNvPr id="8" name="TextBox 4">
            <a:extLst>
              <a:ext uri="{FF2B5EF4-FFF2-40B4-BE49-F238E27FC236}">
                <a16:creationId xmlns:a16="http://schemas.microsoft.com/office/drawing/2014/main" id="{EEF3AE11-1D2F-414D-9E92-517C256874AE}"/>
              </a:ext>
            </a:extLst>
          </p:cNvPr>
          <p:cNvSpPr txBox="1"/>
          <p:nvPr/>
        </p:nvSpPr>
        <p:spPr>
          <a:xfrm>
            <a:off x="3270970" y="5671302"/>
            <a:ext cx="2602059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400"/>
            </a:pPr>
            <a:r>
              <a:rPr lang="en-US" dirty="0"/>
              <a:t>Fixed support at mounting flange</a:t>
            </a:r>
            <a:endParaRPr sz="1400" dirty="0"/>
          </a:p>
        </p:txBody>
      </p:sp>
    </p:spTree>
    <p:extLst>
      <p:ext uri="{BB962C8B-B14F-4D97-AF65-F5344CB8AC3E}">
        <p14:creationId xmlns:p14="http://schemas.microsoft.com/office/powerpoint/2010/main" val="13480900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</TotalTime>
  <Words>591</Words>
  <Application>Microsoft Office PowerPoint</Application>
  <PresentationFormat>Presentazione su schermo (4:3)</PresentationFormat>
  <Paragraphs>68</Paragraphs>
  <Slides>14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2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Turbine Casing – CFD &amp; FEM Combined Analysis</vt:lpstr>
      <vt:lpstr>Objective</vt:lpstr>
      <vt:lpstr>Geometry and Model Description</vt:lpstr>
      <vt:lpstr>CFD Setup</vt:lpstr>
      <vt:lpstr>CFD Results – Velocity Field</vt:lpstr>
      <vt:lpstr>CFD Results – Velocity Field</vt:lpstr>
      <vt:lpstr>CFD Results – Velocity Field</vt:lpstr>
      <vt:lpstr>FEM Setup</vt:lpstr>
      <vt:lpstr>FEM Setup</vt:lpstr>
      <vt:lpstr>FEM Setup</vt:lpstr>
      <vt:lpstr>FEM Results – Equivalent Stress (von Mises)</vt:lpstr>
      <vt:lpstr>FEM Results – Equivalent Stress (von Mises)</vt:lpstr>
      <vt:lpstr>Discussion</vt:lpstr>
      <vt:lpstr>Conclusions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Turbine Casing – CFD &amp; FEM Combined Analysis</dc:title>
  <dc:subject/>
  <dc:creator>Jacopo</dc:creator>
  <cp:keywords/>
  <dc:description>generated using python-pptx</dc:description>
  <cp:lastModifiedBy>Jacopo</cp:lastModifiedBy>
  <cp:revision>3</cp:revision>
  <dcterms:created xsi:type="dcterms:W3CDTF">2013-01-27T09:14:16Z</dcterms:created>
  <dcterms:modified xsi:type="dcterms:W3CDTF">2025-10-22T13:22:45Z</dcterms:modified>
  <cp:category/>
</cp:coreProperties>
</file>